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6858000" cx="9144000"/>
  <p:notesSz cx="6858000" cy="9144000"/>
  <p:embeddedFontLs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9B9099-BB45-4884-8DE8-C449D434D905}">
  <a:tblStyle styleId="{C69B9099-BB45-4884-8DE8-C449D434D905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F2F5"/>
          </a:solidFill>
        </a:fill>
      </a:tcStyle>
    </a:wholeTbl>
    <a:band1H>
      <a:tcTxStyle/>
      <a:tcStyle>
        <a:fill>
          <a:solidFill>
            <a:srgbClr val="D1E5EA"/>
          </a:solidFill>
        </a:fill>
      </a:tcStyle>
    </a:band1H>
    <a:band2H>
      <a:tcTxStyle/>
    </a:band2H>
    <a:band1V>
      <a:tcTxStyle/>
      <a:tcStyle>
        <a:fill>
          <a:solidFill>
            <a:srgbClr val="D1E5EA"/>
          </a:solidFill>
        </a:fill>
      </a:tcStyle>
    </a:band1V>
    <a:band2V>
      <a:tcTxStyle/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GillSans-regular.fntdata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bg>
      <p:bgPr>
        <a:solidFill>
          <a:schemeClr val="accen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 title="scalloped circle"/>
          <p:cNvSpPr/>
          <p:nvPr/>
        </p:nvSpPr>
        <p:spPr>
          <a:xfrm>
            <a:off x="2063115" y="630937"/>
            <a:ext cx="5230368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808892" y="1098388"/>
            <a:ext cx="7738814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500"/>
              <a:buFont typeface="Impact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661284" y="5979197"/>
            <a:ext cx="6034030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lt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08892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35249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800414" y="6375679"/>
            <a:ext cx="1747292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>
            <p:ph idx="2" type="pic"/>
          </p:nvPr>
        </p:nvSpPr>
        <p:spPr>
          <a:xfrm>
            <a:off x="212598" y="1"/>
            <a:ext cx="5516689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None/>
              <a:defRPr b="0" i="0" sz="2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5" name="Google Shape;95;p12" title="right scallop background shape"/>
          <p:cNvSpPr/>
          <p:nvPr/>
        </p:nvSpPr>
        <p:spPr>
          <a:xfrm>
            <a:off x="5542359" y="0"/>
            <a:ext cx="3601641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6" name="Google Shape;96;p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6253413" y="457200"/>
            <a:ext cx="2319088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1" i="0" sz="1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6253413" y="1741336"/>
            <a:ext cx="2319088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574463" y="6375679"/>
            <a:ext cx="92434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1" type="ftr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4256153" y="6375679"/>
            <a:ext cx="94746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2" name="Google Shape;102;p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 rot="5400000">
            <a:off x="2958833" y="265926"/>
            <a:ext cx="3593591" cy="763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 rot="5400000">
            <a:off x="4982674" y="2296623"/>
            <a:ext cx="5600404" cy="1771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 rot="5400000">
            <a:off x="1047530" y="277830"/>
            <a:ext cx="5600404" cy="58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bg>
      <p:bgPr>
        <a:solidFill>
          <a:schemeClr val="accen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 title="scalloped circle"/>
          <p:cNvSpPr/>
          <p:nvPr/>
        </p:nvSpPr>
        <p:spPr>
          <a:xfrm>
            <a:off x="2063115" y="630937"/>
            <a:ext cx="5230368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5" name="Google Shape;45;p6"/>
          <p:cNvSpPr txBox="1"/>
          <p:nvPr>
            <p:ph type="ctrTitle"/>
          </p:nvPr>
        </p:nvSpPr>
        <p:spPr>
          <a:xfrm>
            <a:off x="808892" y="1098388"/>
            <a:ext cx="7738814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subTitle"/>
          </p:nvPr>
        </p:nvSpPr>
        <p:spPr>
          <a:xfrm>
            <a:off x="1661284" y="5979197"/>
            <a:ext cx="6034030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08892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35249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800414" y="6375679"/>
            <a:ext cx="1747292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 type="secHead">
  <p:cSld name="SECTION_HEADER">
    <p:bg>
      <p:bgPr>
        <a:solidFill>
          <a:schemeClr val="dk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0"/>
            <a:ext cx="2110979" cy="6858000"/>
          </a:xfrm>
          <a:custGeom>
            <a:rect b="b" l="l" r="r" t="t"/>
            <a:pathLst>
              <a:path extrusionOk="0" h="4320" w="1773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2432197" y="1073889"/>
            <a:ext cx="6140303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2432198" y="5159782"/>
            <a:ext cx="5263116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2427410" y="6375679"/>
            <a:ext cx="1120460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3959298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7456825" y="6375679"/>
            <a:ext cx="1115675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55786" y="0"/>
            <a:ext cx="1234679" cy="6858000"/>
          </a:xfrm>
          <a:custGeom>
            <a:rect b="b" l="l" r="r" t="t"/>
            <a:pathLst>
              <a:path extrusionOk="0" h="4320" w="1037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60" name="Google Shape;60;p7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61" name="Google Shape;61;p7" title="left scallop shape"/>
            <p:cNvSpPr/>
            <p:nvPr/>
          </p:nvSpPr>
          <p:spPr>
            <a:xfrm>
              <a:off x="0" y="0"/>
              <a:ext cx="2110979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2" name="Google Shape;62;p7" title="left scallop inline"/>
            <p:cNvSpPr/>
            <p:nvPr/>
          </p:nvSpPr>
          <p:spPr>
            <a:xfrm>
              <a:off x="655786" y="0"/>
              <a:ext cx="1234679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" type="body"/>
          </p:nvPr>
        </p:nvSpPr>
        <p:spPr>
          <a:xfrm>
            <a:off x="942975" y="2286000"/>
            <a:ext cx="3593592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2" type="body"/>
          </p:nvPr>
        </p:nvSpPr>
        <p:spPr>
          <a:xfrm>
            <a:off x="4985846" y="2286000"/>
            <a:ext cx="3593592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942975" y="381001"/>
            <a:ext cx="7629525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941832" y="2199634"/>
            <a:ext cx="361188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941832" y="2909102"/>
            <a:ext cx="361188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3" type="body"/>
          </p:nvPr>
        </p:nvSpPr>
        <p:spPr>
          <a:xfrm>
            <a:off x="4975398" y="2199634"/>
            <a:ext cx="361188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75" name="Google Shape;75;p9"/>
          <p:cNvSpPr txBox="1"/>
          <p:nvPr>
            <p:ph idx="4" type="body"/>
          </p:nvPr>
        </p:nvSpPr>
        <p:spPr>
          <a:xfrm>
            <a:off x="4975398" y="2909102"/>
            <a:ext cx="361188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 title="right scallop background shape"/>
          <p:cNvSpPr/>
          <p:nvPr/>
        </p:nvSpPr>
        <p:spPr>
          <a:xfrm>
            <a:off x="5542359" y="0"/>
            <a:ext cx="3601641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5" name="Google Shape;85;p11"/>
          <p:cNvSpPr txBox="1"/>
          <p:nvPr>
            <p:ph type="title"/>
          </p:nvPr>
        </p:nvSpPr>
        <p:spPr>
          <a:xfrm>
            <a:off x="6253414" y="457200"/>
            <a:ext cx="2319086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1" i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573788" y="920377"/>
            <a:ext cx="4618814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6pPr>
            <a:lvl7pPr indent="-32385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8pPr>
            <a:lvl9pPr indent="-32385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87" name="Google Shape;87;p11"/>
          <p:cNvSpPr txBox="1"/>
          <p:nvPr>
            <p:ph idx="2" type="body"/>
          </p:nvPr>
        </p:nvSpPr>
        <p:spPr>
          <a:xfrm>
            <a:off x="6253414" y="1741336"/>
            <a:ext cx="2319086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573789" y="6375679"/>
            <a:ext cx="92501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4268261" y="6375679"/>
            <a:ext cx="924342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1" y="0"/>
            <a:ext cx="679090" cy="6858000"/>
          </a:xfrm>
          <a:custGeom>
            <a:rect b="b" l="l" r="r" t="t"/>
            <a:pathLst>
              <a:path extrusionOk="0" h="2160" w="211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94">
          <p15:clr>
            <a:srgbClr val="F26B43"/>
          </p15:clr>
        </p15:guide>
        <p15:guide id="2" pos="792">
          <p15:clr>
            <a:srgbClr val="F26B43"/>
          </p15:clr>
        </p15:guide>
        <p15:guide id="3" pos="7200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1" y="0"/>
            <a:ext cx="679090" cy="6858000"/>
          </a:xfrm>
          <a:custGeom>
            <a:rect b="b" l="l" r="r" t="t"/>
            <a:pathLst>
              <a:path extrusionOk="0" h="2160" w="211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94">
          <p15:clr>
            <a:srgbClr val="F26B43"/>
          </p15:clr>
        </p15:guide>
        <p15:guide id="2" pos="792">
          <p15:clr>
            <a:srgbClr val="F26B43"/>
          </p15:clr>
        </p15:guide>
        <p15:guide id="3" pos="7200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-1" l="5833" r="5833" t="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>
            <p:ph type="ctrTitle"/>
          </p:nvPr>
        </p:nvSpPr>
        <p:spPr>
          <a:xfrm>
            <a:off x="251520" y="692697"/>
            <a:ext cx="8296185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80"/>
              <a:buFont typeface="Impact"/>
              <a:buNone/>
            </a:pPr>
            <a:r>
              <a:rPr lang="it-IT" sz="5580"/>
              <a:t>SCUOLA PRIMARIA</a:t>
            </a:r>
            <a:br>
              <a:rPr lang="it-IT" sz="5580"/>
            </a:br>
            <a:r>
              <a:rPr lang="it-IT" sz="5580"/>
              <a:t>DON A. MAGRINI </a:t>
            </a:r>
            <a:br>
              <a:rPr lang="it-IT" sz="5580"/>
            </a:br>
            <a:endParaRPr sz="5580"/>
          </a:p>
        </p:txBody>
      </p:sp>
      <p:sp>
        <p:nvSpPr>
          <p:cNvPr id="121" name="Google Shape;121;p15"/>
          <p:cNvSpPr txBox="1"/>
          <p:nvPr>
            <p:ph idx="1" type="subTitle"/>
          </p:nvPr>
        </p:nvSpPr>
        <p:spPr>
          <a:xfrm>
            <a:off x="131950" y="6136350"/>
            <a:ext cx="86976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it-IT" sz="3100">
                <a:solidFill>
                  <a:schemeClr val="lt1"/>
                </a:solidFill>
              </a:rPr>
              <a:t>   </a:t>
            </a:r>
            <a:r>
              <a:rPr lang="it-IT" sz="3200">
                <a:solidFill>
                  <a:srgbClr val="0075FF"/>
                </a:solidFill>
              </a:rPr>
              <a:t>ISTITUTO COMPRENSIVO 2 - VICENZA</a:t>
            </a:r>
            <a:endParaRPr sz="3200">
              <a:solidFill>
                <a:srgbClr val="0075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5650991" y="382385"/>
            <a:ext cx="2997307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it-IT"/>
              <a:t>ALTRI AMBIENTI</a:t>
            </a:r>
            <a:endParaRPr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5650991" y="2286001"/>
            <a:ext cx="2997307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it-IT"/>
              <a:t>Ogni ambiente diventa </a:t>
            </a:r>
            <a:r>
              <a:rPr i="1" lang="it-IT"/>
              <a:t>luogo</a:t>
            </a:r>
            <a:r>
              <a:rPr lang="it-IT"/>
              <a:t> in cui si impara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Gill Sans"/>
              <a:buChar char="-"/>
            </a:pPr>
            <a:r>
              <a:rPr lang="it-IT"/>
              <a:t>Mensa   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Gill Sans"/>
              <a:buChar char="-"/>
            </a:pPr>
            <a:r>
              <a:rPr lang="it-IT"/>
              <a:t>Giardino  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Gill Sans"/>
              <a:buChar char="-"/>
            </a:pPr>
            <a:r>
              <a:rPr lang="it-IT"/>
              <a:t>Corridoi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Gill Sans"/>
              <a:buChar char="-"/>
            </a:pPr>
            <a:r>
              <a:rPr lang="it-IT"/>
              <a:t>Territorio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b="8210" l="0" r="0" t="6523"/>
          <a:stretch/>
        </p:blipFill>
        <p:spPr>
          <a:xfrm>
            <a:off x="400290" y="1"/>
            <a:ext cx="4804275" cy="411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4">
            <a:alphaModFix/>
          </a:blip>
          <a:srcRect b="2" l="6465" r="9437" t="0"/>
          <a:stretch/>
        </p:blipFill>
        <p:spPr>
          <a:xfrm>
            <a:off x="400290" y="4208462"/>
            <a:ext cx="1543050" cy="264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5">
            <a:alphaModFix/>
          </a:blip>
          <a:srcRect b="3015" l="0" r="2" t="7304"/>
          <a:stretch/>
        </p:blipFill>
        <p:spPr>
          <a:xfrm>
            <a:off x="2026416" y="4208462"/>
            <a:ext cx="1551024" cy="264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6">
            <a:alphaModFix/>
          </a:blip>
          <a:srcRect b="-2" l="26814" r="26825" t="0"/>
          <a:stretch/>
        </p:blipFill>
        <p:spPr>
          <a:xfrm>
            <a:off x="3654011" y="4208462"/>
            <a:ext cx="1549908" cy="264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it-IT"/>
              <a:t>VI ASPETTIAMO</a:t>
            </a:r>
            <a:endParaRPr/>
          </a:p>
        </p:txBody>
      </p:sp>
      <p:pic>
        <p:nvPicPr>
          <p:cNvPr descr="Immagine che contiene persona, abbigliamento, donna, persone&#10;&#10;Descrizione generata automaticamente" id="196" name="Google Shape;19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3613" y="2286000"/>
            <a:ext cx="4003487" cy="35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100"/>
              <a:buFont typeface="Impact"/>
              <a:buNone/>
            </a:pPr>
            <a:r>
              <a:rPr lang="it-IT">
                <a:solidFill>
                  <a:srgbClr val="002060"/>
                </a:solidFill>
              </a:rPr>
              <a:t>RIFERIMENTI</a:t>
            </a:r>
            <a:endParaRPr/>
          </a:p>
        </p:txBody>
      </p:sp>
      <p:graphicFrame>
        <p:nvGraphicFramePr>
          <p:cNvPr id="127" name="Google Shape;127;p16"/>
          <p:cNvGraphicFramePr/>
          <p:nvPr/>
        </p:nvGraphicFramePr>
        <p:xfrm>
          <a:off x="938213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{C69B9099-BB45-4884-8DE8-C449D434D905}</a:tableStyleId>
              </a:tblPr>
              <a:tblGrid>
                <a:gridCol w="7634275"/>
              </a:tblGrid>
              <a:tr h="80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50" u="none" cap="none" strike="noStrike"/>
                        <a:t>Referente di plesso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50"/>
                        <a:t>Docente Ludovica Zocca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50"/>
                        <a:t>Mail ludovicazocca@icvicenza2.edu.it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50"/>
                        <a:t>Codice Meccanografico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50"/>
                        <a:t>VIIEE872013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50"/>
                        <a:t>Strada Settecà 11 36100 Vicenza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50"/>
                        <a:t>Telefono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50"/>
                        <a:t>0444 23 92 04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100"/>
              <a:buFont typeface="Impact"/>
              <a:buNone/>
            </a:pPr>
            <a:r>
              <a:rPr lang="it-IT">
                <a:solidFill>
                  <a:srgbClr val="002060"/>
                </a:solidFill>
              </a:rPr>
              <a:t>MODELLO ORGANIZZATIVO</a:t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50"/>
              <a:buChar char="•"/>
            </a:pPr>
            <a:r>
              <a:rPr lang="it-IT" sz="1850"/>
              <a:t>Il plesso Don A. Magrini offre 27 ore curricolari settimanali, così suddivise: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sz="1480"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rPr lang="it-IT" sz="1850"/>
              <a:t>dal lunedì al venerdì, con un rientro pomeridiano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50"/>
              <a:buFont typeface="Noto Sans Symbols"/>
              <a:buChar char="⮚"/>
            </a:pPr>
            <a:r>
              <a:rPr lang="it-IT" sz="1850"/>
              <a:t>il lunedì fino alle ore 16.00.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rPr lang="it-IT" sz="1850"/>
              <a:t>orario antimeridiano, fino alle 13.00, nei rimanenti giorni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sz="1480"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rPr lang="it-IT" sz="1850"/>
              <a:t>Servizio mensa gestito dal Comune di Vicenza 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rPr lang="it-IT" sz="1850"/>
              <a:t>Orario merenda: dalle ore 9.50 alle ore 10.10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100"/>
              <a:buFont typeface="Impact"/>
              <a:buNone/>
            </a:pPr>
            <a:r>
              <a:rPr lang="it-IT">
                <a:solidFill>
                  <a:srgbClr val="002060"/>
                </a:solidFill>
              </a:rPr>
              <a:t>LA STRUTTURA</a:t>
            </a:r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/>
              <a:t>La scuola è inserita in un contesto territoriale tranquillo, comodo ai servizi pubblici.   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it-IT"/>
              <a:t>Sono presenti: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cinque ampie e luminose aule, alcune dotate di LIM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un’aula mensa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una biblioteca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un laboratorio d’informatica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un grande giardino e un cortile asfaltato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erba, albero, esterni, cielo&#10;&#10;Descrizione generata automaticamente" id="144" name="Google Shape;144;p19"/>
          <p:cNvPicPr preferRelativeResize="0"/>
          <p:nvPr/>
        </p:nvPicPr>
        <p:blipFill rotWithShape="1">
          <a:blip r:embed="rId3">
            <a:alphaModFix/>
          </a:blip>
          <a:srcRect b="10741" l="0" r="-3" t="0"/>
          <a:stretch/>
        </p:blipFill>
        <p:spPr>
          <a:xfrm>
            <a:off x="5503984" y="10"/>
            <a:ext cx="3640016" cy="3428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erba, esterni, gruppo, parecchi&#10;&#10;Descrizione generata automaticamente" id="145" name="Google Shape;145;p19"/>
          <p:cNvPicPr preferRelativeResize="0"/>
          <p:nvPr/>
        </p:nvPicPr>
        <p:blipFill rotWithShape="1">
          <a:blip r:embed="rId4">
            <a:alphaModFix/>
          </a:blip>
          <a:srcRect b="-2" l="19223" r="17879" t="0"/>
          <a:stretch/>
        </p:blipFill>
        <p:spPr>
          <a:xfrm>
            <a:off x="5590442" y="3861048"/>
            <a:ext cx="364001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>
            <p:ph type="title"/>
          </p:nvPr>
        </p:nvSpPr>
        <p:spPr>
          <a:xfrm>
            <a:off x="573788" y="382385"/>
            <a:ext cx="4511923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it-IT"/>
              <a:t>I NOSTRI AMBIENTI</a:t>
            </a:r>
            <a:endParaRPr/>
          </a:p>
        </p:txBody>
      </p:sp>
      <p:pic>
        <p:nvPicPr>
          <p:cNvPr descr="Immagine che contiene testo, stanza&#10;&#10;Descrizione generata automaticamente" id="147" name="Google Shape;147;p19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975" y="3068960"/>
            <a:ext cx="4809330" cy="360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E0E7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539552" y="2348880"/>
            <a:ext cx="7488832" cy="151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90"/>
              <a:buFont typeface="Impact"/>
              <a:buNone/>
            </a:pPr>
            <a:r>
              <a:rPr lang="it-IT" sz="4590">
                <a:solidFill>
                  <a:srgbClr val="002060"/>
                </a:solidFill>
              </a:rPr>
              <a:t>AMBIENTI</a:t>
            </a:r>
            <a:br>
              <a:rPr lang="it-IT" sz="4590">
                <a:solidFill>
                  <a:srgbClr val="002060"/>
                </a:solidFill>
              </a:rPr>
            </a:br>
            <a:r>
              <a:rPr lang="it-IT" sz="4590">
                <a:solidFill>
                  <a:srgbClr val="002060"/>
                </a:solidFill>
              </a:rPr>
              <a:t> DI</a:t>
            </a:r>
            <a:br>
              <a:rPr lang="it-IT" sz="4590">
                <a:solidFill>
                  <a:srgbClr val="002060"/>
                </a:solidFill>
              </a:rPr>
            </a:br>
            <a:r>
              <a:rPr lang="it-IT" sz="4590">
                <a:solidFill>
                  <a:srgbClr val="002060"/>
                </a:solidFill>
              </a:rPr>
              <a:t> APPRENDIMENTO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938757" y="645105"/>
            <a:ext cx="3359865" cy="1320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Impact"/>
              <a:buNone/>
            </a:pPr>
            <a:r>
              <a:rPr b="1" lang="it-IT" sz="3500">
                <a:solidFill>
                  <a:srgbClr val="002060"/>
                </a:solidFill>
              </a:rPr>
              <a:t>LA BIBLIOTECA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938758" y="2286001"/>
            <a:ext cx="3359864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it-IT" sz="1600"/>
              <a:t>Progetto </a:t>
            </a:r>
            <a:r>
              <a:rPr i="1" lang="it-IT" sz="1600"/>
              <a:t>Leggimi ancora </a:t>
            </a:r>
            <a:r>
              <a:rPr lang="it-IT" sz="1600"/>
              <a:t>promosso dalla Casa Editrice Giunti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it-IT" sz="1600"/>
              <a:t>Letture e attività laboratoriali sulle tematiche legate alla prevenzione al bullismo e al rispetto dei Diritti dell’Infanzia e dell’Adolescenza (Progetto Scuola Amica delle bambine, dei bambini e degli adolescenti)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it-IT" sz="1600"/>
              <a:t>Lettura animata riguardante la Sicurezza e la tutela dell’Ambiente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23493" r="0" t="0"/>
          <a:stretch/>
        </p:blipFill>
        <p:spPr>
          <a:xfrm>
            <a:off x="4771759" y="10"/>
            <a:ext cx="4372241" cy="338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b="-1" l="15376" r="16349" t="0"/>
          <a:stretch/>
        </p:blipFill>
        <p:spPr>
          <a:xfrm>
            <a:off x="4771758" y="3471964"/>
            <a:ext cx="2144211" cy="33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5">
            <a:alphaModFix/>
          </a:blip>
          <a:srcRect b="-1" l="6886" r="-1" t="0"/>
          <a:stretch/>
        </p:blipFill>
        <p:spPr>
          <a:xfrm>
            <a:off x="6992169" y="3471964"/>
            <a:ext cx="2151831" cy="3386036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BFE0E7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34086">
            <a:off x="5389032" y="181237"/>
            <a:ext cx="1927225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22708">
            <a:off x="6892785" y="292783"/>
            <a:ext cx="1985010" cy="1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320" y="3645024"/>
            <a:ext cx="5589905" cy="2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>
            <p:ph type="title"/>
          </p:nvPr>
        </p:nvSpPr>
        <p:spPr>
          <a:xfrm>
            <a:off x="457200" y="274638"/>
            <a:ext cx="7467600" cy="662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b="1" lang="it-IT" sz="4590"/>
              <a:t>IL LABORATORIO DI INFORMATICA</a:t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305272" y="16288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   Alfabetizzazione digitale 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Partecipazione ad eventi della piattaforma Programma il Futuro riguardanti il coding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Robotica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7955" y="4437112"/>
            <a:ext cx="3660254" cy="214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919929">
            <a:off x="6649337" y="2653461"/>
            <a:ext cx="1903799" cy="150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E0E7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28427">
            <a:off x="3021973" y="3859322"/>
            <a:ext cx="5009274" cy="1963972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178" name="Google Shape;178;p23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it-IT"/>
              <a:t>LA PALESTRA</a:t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Attività con Associazioni sportive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Lezioni con esperti esterni all’interno del Progetto del POFT </a:t>
            </a:r>
            <a:r>
              <a:rPr i="1" lang="it-IT"/>
              <a:t>Scuole ed educazione fisica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Attività per la </a:t>
            </a:r>
            <a:r>
              <a:rPr i="1" lang="it-IT"/>
              <a:t>Settimana dello sport</a:t>
            </a:r>
            <a:endParaRPr/>
          </a:p>
          <a:p>
            <a:pPr indent="-101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4788024" y="5877272"/>
            <a:ext cx="35283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1 ORA A SETTIMANA</a:t>
            </a:r>
            <a:endParaRPr b="1" i="0" sz="1800" u="none" cap="none" strike="noStrik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